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7" r:id="rId2"/>
    <p:sldId id="262" r:id="rId3"/>
    <p:sldId id="282" r:id="rId4"/>
    <p:sldId id="273" r:id="rId5"/>
    <p:sldId id="274" r:id="rId6"/>
    <p:sldId id="352" r:id="rId7"/>
    <p:sldId id="374" r:id="rId8"/>
    <p:sldId id="375" r:id="rId9"/>
    <p:sldId id="353" r:id="rId10"/>
    <p:sldId id="350" r:id="rId11"/>
    <p:sldId id="351" r:id="rId12"/>
    <p:sldId id="354" r:id="rId13"/>
    <p:sldId id="288" r:id="rId14"/>
    <p:sldId id="313" r:id="rId15"/>
    <p:sldId id="314" r:id="rId16"/>
    <p:sldId id="291" r:id="rId17"/>
    <p:sldId id="292" r:id="rId18"/>
    <p:sldId id="307" r:id="rId19"/>
    <p:sldId id="376" r:id="rId20"/>
    <p:sldId id="355" r:id="rId21"/>
    <p:sldId id="304" r:id="rId22"/>
    <p:sldId id="357" r:id="rId23"/>
    <p:sldId id="321" r:id="rId24"/>
    <p:sldId id="322" r:id="rId25"/>
    <p:sldId id="363" r:id="rId26"/>
    <p:sldId id="324" r:id="rId27"/>
    <p:sldId id="325" r:id="rId28"/>
    <p:sldId id="326" r:id="rId29"/>
    <p:sldId id="327" r:id="rId30"/>
    <p:sldId id="328" r:id="rId31"/>
    <p:sldId id="367" r:id="rId32"/>
    <p:sldId id="368" r:id="rId33"/>
    <p:sldId id="356" r:id="rId34"/>
    <p:sldId id="359" r:id="rId35"/>
    <p:sldId id="336" r:id="rId36"/>
    <p:sldId id="360" r:id="rId37"/>
    <p:sldId id="361" r:id="rId38"/>
    <p:sldId id="323" r:id="rId39"/>
    <p:sldId id="339" r:id="rId40"/>
    <p:sldId id="364" r:id="rId41"/>
    <p:sldId id="338" r:id="rId42"/>
    <p:sldId id="340" r:id="rId43"/>
    <p:sldId id="341" r:id="rId44"/>
    <p:sldId id="329" r:id="rId45"/>
    <p:sldId id="366" r:id="rId46"/>
    <p:sldId id="342" r:id="rId47"/>
    <p:sldId id="343" r:id="rId48"/>
    <p:sldId id="362" r:id="rId49"/>
    <p:sldId id="330" r:id="rId50"/>
    <p:sldId id="331" r:id="rId51"/>
    <p:sldId id="332" r:id="rId52"/>
    <p:sldId id="333" r:id="rId53"/>
    <p:sldId id="334" r:id="rId54"/>
    <p:sldId id="335" r:id="rId55"/>
    <p:sldId id="344" r:id="rId56"/>
    <p:sldId id="369" r:id="rId57"/>
    <p:sldId id="348" r:id="rId58"/>
    <p:sldId id="349" r:id="rId59"/>
    <p:sldId id="370" r:id="rId60"/>
    <p:sldId id="317" r:id="rId61"/>
    <p:sldId id="345" r:id="rId62"/>
    <p:sldId id="371" r:id="rId63"/>
    <p:sldId id="316" r:id="rId64"/>
    <p:sldId id="311" r:id="rId65"/>
    <p:sldId id="278" r:id="rId66"/>
    <p:sldId id="297" r:id="rId67"/>
    <p:sldId id="299" r:id="rId68"/>
    <p:sldId id="309" r:id="rId69"/>
    <p:sldId id="298" r:id="rId70"/>
    <p:sldId id="372" r:id="rId71"/>
    <p:sldId id="373" r:id="rId72"/>
    <p:sldId id="272" r:id="rId73"/>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90053" autoAdjust="0"/>
  </p:normalViewPr>
  <p:slideViewPr>
    <p:cSldViewPr snapToGrid="0" snapToObjects="1" showGuides="1">
      <p:cViewPr varScale="1">
        <p:scale>
          <a:sx n="54" d="100"/>
          <a:sy n="54" d="100"/>
        </p:scale>
        <p:origin x="888" y="78"/>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30879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a:t>
            </a:r>
            <a:r>
              <a:rPr lang="en-US" baseline="0" dirty="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03918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a:t>Speaker Note: </a:t>
            </a:r>
            <a:r>
              <a:rPr lang="en-US" sz="1100" kern="1200" dirty="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using a federal tax ID we expect a Type 2 NPI.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44</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47</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filling out this application on behalf of a provider, the provider MUST read and agree to these terms.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51</a:t>
            </a:fld>
            <a:endParaRPr lang="en-US" dirty="0"/>
          </a:p>
        </p:txBody>
      </p:sp>
    </p:spTree>
    <p:extLst>
      <p:ext uri="{BB962C8B-B14F-4D97-AF65-F5344CB8AC3E}">
        <p14:creationId xmlns:p14="http://schemas.microsoft.com/office/powerpoint/2010/main" val="189385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55</a:t>
            </a:fld>
            <a:endParaRPr lang="en-US" dirty="0"/>
          </a:p>
        </p:txBody>
      </p:sp>
    </p:spTree>
    <p:extLst>
      <p:ext uri="{BB962C8B-B14F-4D97-AF65-F5344CB8AC3E}">
        <p14:creationId xmlns:p14="http://schemas.microsoft.com/office/powerpoint/2010/main" val="303801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Disclosure</a:t>
            </a:r>
            <a:r>
              <a:rPr lang="en-US" sz="1200" baseline="0" dirty="0"/>
              <a:t> notice – a pending application does not guarantee activation. </a:t>
            </a:r>
            <a:endParaRPr lang="en-US" sz="1050" b="1" dirty="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57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61</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a:solidFill>
                  <a:srgbClr val="FF0000"/>
                </a:solidFill>
              </a:rPr>
              <a:t>Please respond promptly.</a:t>
            </a:r>
            <a:r>
              <a:rPr lang="en-US" b="0" i="1" baseline="0" dirty="0">
                <a:solidFill>
                  <a:srgbClr val="FF0000"/>
                </a:solidFill>
              </a:rPr>
              <a:t>  </a:t>
            </a:r>
            <a:r>
              <a:rPr lang="en-US" b="0" i="1" dirty="0">
                <a:solidFill>
                  <a:srgbClr val="FF0000"/>
                </a:solidFill>
              </a:rPr>
              <a:t>If</a:t>
            </a:r>
            <a:r>
              <a:rPr lang="en-US" b="0" i="1" baseline="0" dirty="0">
                <a:solidFill>
                  <a:srgbClr val="FF0000"/>
                </a:solidFill>
              </a:rPr>
              <a:t> at all possible, reply to the 1</a:t>
            </a:r>
            <a:r>
              <a:rPr lang="en-US" b="0" i="1" baseline="30000" dirty="0">
                <a:solidFill>
                  <a:srgbClr val="FF0000"/>
                </a:solidFill>
              </a:rPr>
              <a:t>st</a:t>
            </a:r>
            <a:r>
              <a:rPr lang="en-US" b="0" i="1" baseline="0" dirty="0">
                <a:solidFill>
                  <a:srgbClr val="FF0000"/>
                </a:solidFill>
              </a:rPr>
              <a:t> or 2</a:t>
            </a:r>
            <a:r>
              <a:rPr lang="en-US" b="0" i="1" baseline="30000" dirty="0">
                <a:solidFill>
                  <a:srgbClr val="FF0000"/>
                </a:solidFill>
              </a:rPr>
              <a:t>nd</a:t>
            </a:r>
            <a:r>
              <a:rPr lang="en-US" b="0" i="1" baseline="0" dirty="0">
                <a:solidFill>
                  <a:srgbClr val="FF0000"/>
                </a:solidFill>
              </a:rPr>
              <a:t> notice to allow enough time for processing the request prior to your re-verification period expiring.  Consider the 3</a:t>
            </a:r>
            <a:r>
              <a:rPr lang="en-US" b="0" i="1" baseline="30000" dirty="0">
                <a:solidFill>
                  <a:srgbClr val="FF0000"/>
                </a:solidFill>
              </a:rPr>
              <a:t>rd</a:t>
            </a:r>
            <a:r>
              <a:rPr lang="en-US" b="0" i="1" baseline="0" dirty="0">
                <a:solidFill>
                  <a:srgbClr val="FF0000"/>
                </a:solidFill>
              </a:rPr>
              <a:t> – 5</a:t>
            </a:r>
            <a:r>
              <a:rPr lang="en-US" b="0" i="1" baseline="30000" dirty="0">
                <a:solidFill>
                  <a:srgbClr val="FF0000"/>
                </a:solidFill>
              </a:rPr>
              <a:t>th</a:t>
            </a:r>
            <a:r>
              <a:rPr lang="en-US" b="0" i="1" baseline="0" dirty="0">
                <a:solidFill>
                  <a:srgbClr val="FF0000"/>
                </a:solidFill>
              </a:rPr>
              <a:t> notices as final warnings. The processing times for </a:t>
            </a:r>
            <a:r>
              <a:rPr lang="en-US" sz="1800" i="1" dirty="0"/>
              <a:t>TADs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After termination for non-response, provider may have to submit a new application. </a:t>
            </a: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on Check Enrollment Status</a:t>
            </a:r>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baseline="0" dirty="0">
                <a:solidFill>
                  <a:srgbClr val="FF0000"/>
                </a:solidFill>
              </a:rPr>
              <a:t>The processing times for </a:t>
            </a:r>
            <a:r>
              <a:rPr lang="en-US" sz="1800" b="0" i="1" baseline="0" dirty="0">
                <a:solidFill>
                  <a:schemeClr val="tx1"/>
                </a:solidFill>
              </a:rPr>
              <a:t>updates</a:t>
            </a:r>
            <a:r>
              <a:rPr lang="en-US" sz="1800" i="1" dirty="0"/>
              <a:t>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Coming soon: Providers will have the ability to submit update forms via the New Mexico Medicaid Web Portal!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Speaker</a:t>
            </a:r>
            <a:r>
              <a:rPr lang="en-US" baseline="0" dirty="0"/>
              <a:t> Notes: </a:t>
            </a:r>
            <a:r>
              <a:rPr lang="en-US" sz="1100" kern="1200" dirty="0">
                <a:solidFill>
                  <a:schemeClr val="tx1"/>
                </a:solidFill>
                <a:effectLst/>
                <a:latin typeface="+mn-lt"/>
                <a:ea typeface="+mn-ea"/>
                <a:cs typeface="+mn-cs"/>
              </a:rPr>
              <a:t>New fields are</a:t>
            </a:r>
          </a:p>
          <a:p>
            <a:pPr lvl="1"/>
            <a:r>
              <a:rPr lang="en-US" sz="1100" kern="1200" dirty="0">
                <a:solidFill>
                  <a:schemeClr val="tx1"/>
                </a:solidFill>
                <a:effectLst/>
                <a:latin typeface="+mn-lt"/>
                <a:ea typeface="+mn-ea"/>
                <a:cs typeface="+mn-cs"/>
              </a:rPr>
              <a:t>Provider ID/Tracking Number</a:t>
            </a:r>
          </a:p>
          <a:p>
            <a:pPr lvl="2"/>
            <a:r>
              <a:rPr lang="en-US" sz="1100" kern="1200" dirty="0">
                <a:solidFill>
                  <a:schemeClr val="tx1"/>
                </a:solidFill>
                <a:effectLst/>
                <a:latin typeface="+mn-lt"/>
                <a:ea typeface="+mn-ea"/>
                <a:cs typeface="+mn-cs"/>
              </a:rPr>
              <a:t>User can enter either a Medicaid Provider ID or a Provider Enrollment Application Tracking Number</a:t>
            </a:r>
          </a:p>
          <a:p>
            <a:pPr lvl="1"/>
            <a:r>
              <a:rPr lang="en-US" sz="1100" kern="1200" dirty="0">
                <a:solidFill>
                  <a:schemeClr val="tx1"/>
                </a:solidFill>
                <a:effectLst/>
                <a:latin typeface="+mn-lt"/>
                <a:ea typeface="+mn-ea"/>
                <a:cs typeface="+mn-cs"/>
              </a:rPr>
              <a:t>Effective Date</a:t>
            </a:r>
          </a:p>
          <a:p>
            <a:pPr lvl="2"/>
            <a:r>
              <a:rPr lang="en-US" sz="1100" kern="1200" dirty="0">
                <a:solidFill>
                  <a:schemeClr val="tx1"/>
                </a:solidFill>
                <a:effectLst/>
                <a:latin typeface="+mn-lt"/>
                <a:ea typeface="+mn-ea"/>
                <a:cs typeface="+mn-cs"/>
              </a:rPr>
              <a:t>User can enter a specific date of service or leave the field blank</a:t>
            </a:r>
          </a:p>
          <a:p>
            <a:pPr lvl="3"/>
            <a:r>
              <a:rPr lang="en-US" sz="1100" kern="1200" dirty="0">
                <a:solidFill>
                  <a:schemeClr val="tx1"/>
                </a:solidFill>
                <a:effectLst/>
                <a:latin typeface="+mn-lt"/>
                <a:ea typeface="+mn-ea"/>
                <a:cs typeface="+mn-cs"/>
              </a:rPr>
              <a:t>If date field is left blank, search will default to “today’s date” or the date the search is launched.</a:t>
            </a:r>
          </a:p>
          <a:p>
            <a:pPr lvl="0"/>
            <a:r>
              <a:rPr lang="en-US" sz="1100" kern="1200" dirty="0">
                <a:solidFill>
                  <a:schemeClr val="tx1"/>
                </a:solidFill>
                <a:effectLst/>
                <a:latin typeface="+mn-lt"/>
                <a:ea typeface="+mn-ea"/>
                <a:cs typeface="+mn-cs"/>
              </a:rPr>
              <a:t>Results changes are:</a:t>
            </a:r>
          </a:p>
          <a:p>
            <a:pPr lvl="1"/>
            <a:r>
              <a:rPr lang="en-US" sz="1100" kern="1200" dirty="0">
                <a:solidFill>
                  <a:schemeClr val="tx1"/>
                </a:solidFill>
                <a:effectLst/>
                <a:latin typeface="+mn-lt"/>
                <a:ea typeface="+mn-ea"/>
                <a:cs typeface="+mn-cs"/>
              </a:rPr>
              <a:t>Enrollment Status results will now include RTP and terminated status codes</a:t>
            </a:r>
          </a:p>
          <a:p>
            <a:pPr lvl="1"/>
            <a:r>
              <a:rPr lang="en-US" sz="1100" kern="1200" dirty="0">
                <a:solidFill>
                  <a:schemeClr val="tx1"/>
                </a:solidFill>
                <a:effectLst/>
                <a:latin typeface="+mn-lt"/>
                <a:ea typeface="+mn-ea"/>
                <a:cs typeface="+mn-cs"/>
              </a:rPr>
              <a:t>Multiple results can appear simultaneously</a:t>
            </a:r>
          </a:p>
          <a:p>
            <a:pPr lvl="1"/>
            <a:r>
              <a:rPr lang="en-US" sz="1100" kern="120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September 2, 2020</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AC36616-F1EC-9F4F-8152-D70734806A6B}" type="datetime4">
              <a:rPr lang="en-US" smtClean="0"/>
              <a:pPr/>
              <a:t>September 2, 2020</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September 2, 2020</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nmmedicaid.portal.conduent.com/webportal/enrollOn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s://nmmedicaid.portal.conduent.com/static/ProviderInformation.htm#ProviderEnrollment"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state.nm.us"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a:t>Provider Enrollment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10</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2"/>
          <a:srcRect l="3981" r="5322"/>
          <a:stretch/>
        </p:blipFill>
        <p:spPr>
          <a:xfrm>
            <a:off x="2377440" y="2252981"/>
            <a:ext cx="7132320" cy="5095238"/>
          </a:xfrm>
          <a:prstGeom prst="rect">
            <a:avLst/>
          </a:prstGeom>
          <a:ln>
            <a:solidFill>
              <a:schemeClr val="tx1"/>
            </a:solidFill>
          </a:ln>
        </p:spPr>
      </p:pic>
    </p:spTree>
    <p:extLst>
      <p:ext uri="{BB962C8B-B14F-4D97-AF65-F5344CB8AC3E}">
        <p14:creationId xmlns:p14="http://schemas.microsoft.com/office/powerpoint/2010/main" val="576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r="4113" b="2719"/>
          <a:stretch/>
        </p:blipFill>
        <p:spPr>
          <a:xfrm>
            <a:off x="2571109" y="2603526"/>
            <a:ext cx="7040880" cy="4206240"/>
          </a:xfrm>
          <a:prstGeom prst="rect">
            <a:avLst/>
          </a:prstGeom>
          <a:ln>
            <a:solidFill>
              <a:schemeClr val="tx1"/>
            </a:solidFill>
          </a:ln>
        </p:spPr>
      </p:pic>
    </p:spTree>
    <p:extLst>
      <p:ext uri="{BB962C8B-B14F-4D97-AF65-F5344CB8AC3E}">
        <p14:creationId xmlns:p14="http://schemas.microsoft.com/office/powerpoint/2010/main" val="41090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3"/>
          <a:srcRect l="2967" r="1546"/>
          <a:stretch/>
        </p:blipFill>
        <p:spPr>
          <a:xfrm>
            <a:off x="1097280" y="2411411"/>
            <a:ext cx="6309360" cy="5317894"/>
          </a:xfrm>
          <a:prstGeom prst="rect">
            <a:avLst/>
          </a:prstGeom>
          <a:ln>
            <a:solidFill>
              <a:schemeClr val="tx1"/>
            </a:solidFill>
          </a:ln>
        </p:spPr>
      </p:pic>
      <p:sp>
        <p:nvSpPr>
          <p:cNvPr id="2" name="Rectangle 1"/>
          <p:cNvSpPr>
            <a:spLocks noChangeArrowheads="1"/>
          </p:cNvSpPr>
          <p:nvPr/>
        </p:nvSpPr>
        <p:spPr bwMode="auto">
          <a:xfrm>
            <a:off x="7784225" y="3553389"/>
            <a:ext cx="6710277" cy="7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4"/>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2" name="Picture 1"/>
          <p:cNvPicPr>
            <a:picLocks noChangeAspect="1"/>
          </p:cNvPicPr>
          <p:nvPr/>
        </p:nvPicPr>
        <p:blipFill rotWithShape="1">
          <a:blip r:embed="rId3"/>
          <a:srcRect l="1613" r="746"/>
          <a:stretch/>
        </p:blipFill>
        <p:spPr>
          <a:xfrm>
            <a:off x="2286000" y="2201048"/>
            <a:ext cx="7132320" cy="6028571"/>
          </a:xfrm>
          <a:prstGeom prst="rect">
            <a:avLst/>
          </a:prstGeom>
          <a:ln>
            <a:solidFill>
              <a:schemeClr val="tx1"/>
            </a:solidFill>
          </a:ln>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398711"/>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902" t="11568" r="1758"/>
          <a:stretch/>
        </p:blipFill>
        <p:spPr>
          <a:xfrm>
            <a:off x="723833" y="3231248"/>
            <a:ext cx="9274629" cy="914400"/>
          </a:xfrm>
          <a:prstGeom prst="rect">
            <a:avLst/>
          </a:prstGeom>
          <a:ln>
            <a:solidFill>
              <a:schemeClr val="tx1"/>
            </a:solidFill>
          </a:ln>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a:blip r:embed="rId3"/>
          <a:stretch>
            <a:fillRect/>
          </a:stretch>
        </p:blipFill>
        <p:spPr>
          <a:xfrm>
            <a:off x="625475" y="2308882"/>
            <a:ext cx="9600000" cy="4961905"/>
          </a:xfrm>
          <a:prstGeom prst="rect">
            <a:avLst/>
          </a:prstGeom>
        </p:spPr>
      </p:pic>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a:blip r:embed="rId3"/>
          <a:stretch>
            <a:fillRect/>
          </a:stretch>
        </p:blipFill>
        <p:spPr>
          <a:xfrm>
            <a:off x="625479" y="2412435"/>
            <a:ext cx="13552801" cy="4817894"/>
          </a:xfrm>
          <a:prstGeom prst="rect">
            <a:avLst/>
          </a:prstGeom>
        </p:spPr>
      </p:pic>
    </p:spTree>
    <p:extLst>
      <p:ext uri="{BB962C8B-B14F-4D97-AF65-F5344CB8AC3E}">
        <p14:creationId xmlns:p14="http://schemas.microsoft.com/office/powerpoint/2010/main" val="32468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Online Provider Enrollment Features</a:t>
            </a:r>
            <a:endParaRPr lang="en-US" dirty="0"/>
          </a:p>
        </p:txBody>
      </p:sp>
      <p:sp>
        <p:nvSpPr>
          <p:cNvPr id="10" name="Rectangle 3"/>
          <p:cNvSpPr txBox="1">
            <a:spLocks noChangeArrowheads="1"/>
          </p:cNvSpPr>
          <p:nvPr/>
        </p:nvSpPr>
        <p:spPr bwMode="auto">
          <a:xfrm>
            <a:off x="477520" y="2411412"/>
            <a:ext cx="12543155" cy="50053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b="1" dirty="0">
                <a:solidFill>
                  <a:schemeClr val="accent6">
                    <a:lumMod val="75000"/>
                  </a:schemeClr>
                </a:solidFill>
              </a:rPr>
              <a:t>Reminder</a:t>
            </a:r>
            <a:r>
              <a:rPr lang="en-US" sz="2000" b="1" dirty="0"/>
              <a:t>:  </a:t>
            </a:r>
            <a:r>
              <a:rPr lang="en-US" sz="2000" dirty="0"/>
              <a:t>After your application has been approved, Providers that wish to see managed care recipients must also contact each of the Centennial Care MCOs and follow their instructions for the credentialing and/or contracting process with them.  </a:t>
            </a:r>
          </a:p>
          <a:p>
            <a:pPr>
              <a:lnSpc>
                <a:spcPct val="150000"/>
              </a:lnSpc>
              <a:spcBef>
                <a:spcPts val="600"/>
              </a:spcBef>
              <a:spcAft>
                <a:spcPts val="600"/>
              </a:spcAft>
            </a:pPr>
            <a:endParaRPr lang="en-US" sz="1900" dirty="0"/>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2166263120"/>
              </p:ext>
            </p:extLst>
          </p:nvPr>
        </p:nvGraphicFramePr>
        <p:xfrm>
          <a:off x="319313" y="4114800"/>
          <a:ext cx="13701486" cy="2942644"/>
        </p:xfrm>
        <a:graphic>
          <a:graphicData uri="http://schemas.openxmlformats.org/drawingml/2006/table">
            <a:tbl>
              <a:tblPr firstRow="1" bandRow="1">
                <a:tableStyleId>{5C22544A-7EE6-4342-B048-85BDC9FD1C3A}</a:tableStyleId>
              </a:tblPr>
              <a:tblGrid>
                <a:gridCol w="4567162">
                  <a:extLst>
                    <a:ext uri="{9D8B030D-6E8A-4147-A177-3AD203B41FA5}">
                      <a16:colId xmlns:a16="http://schemas.microsoft.com/office/drawing/2014/main" val="20000"/>
                    </a:ext>
                  </a:extLst>
                </a:gridCol>
                <a:gridCol w="4567162">
                  <a:extLst>
                    <a:ext uri="{9D8B030D-6E8A-4147-A177-3AD203B41FA5}">
                      <a16:colId xmlns:a16="http://schemas.microsoft.com/office/drawing/2014/main" val="20001"/>
                    </a:ext>
                  </a:extLst>
                </a:gridCol>
                <a:gridCol w="4567162">
                  <a:extLst>
                    <a:ext uri="{9D8B030D-6E8A-4147-A177-3AD203B41FA5}">
                      <a16:colId xmlns:a16="http://schemas.microsoft.com/office/drawing/2014/main" val="20002"/>
                    </a:ext>
                  </a:extLst>
                </a:gridCol>
              </a:tblGrid>
              <a:tr h="977347">
                <a:tc>
                  <a:txBody>
                    <a:bodyPr/>
                    <a:lstStyle/>
                    <a:p>
                      <a:pPr algn="ctr"/>
                      <a:r>
                        <a:rPr lang="en-US" sz="2800" b="1" dirty="0">
                          <a:solidFill>
                            <a:schemeClr val="tx1"/>
                          </a:solidFill>
                        </a:rPr>
                        <a:t>Centennial Care MCOs</a:t>
                      </a: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Contact Number</a:t>
                      </a:r>
                    </a:p>
                    <a:p>
                      <a:pPr algn="ctr"/>
                      <a:endParaRPr lang="en-US" dirty="0"/>
                    </a:p>
                  </a:txBody>
                  <a:tcPr>
                    <a:solidFill>
                      <a:schemeClr val="accent6">
                        <a:lumMod val="75000"/>
                      </a:schemeClr>
                    </a:solidFill>
                  </a:tcPr>
                </a:tc>
                <a:tc>
                  <a:txBody>
                    <a:bodyPr/>
                    <a:lstStyle/>
                    <a:p>
                      <a:pPr algn="ctr"/>
                      <a:r>
                        <a:rPr lang="en-US" sz="2800" dirty="0">
                          <a:solidFill>
                            <a:schemeClr val="tx1"/>
                          </a:solidFill>
                        </a:rPr>
                        <a:t>Website</a:t>
                      </a:r>
                    </a:p>
                  </a:txBody>
                  <a:tcPr>
                    <a:solidFill>
                      <a:schemeClr val="accent6">
                        <a:lumMod val="75000"/>
                      </a:schemeClr>
                    </a:solidFill>
                  </a:tcPr>
                </a:tc>
                <a:extLst>
                  <a:ext uri="{0D108BD9-81ED-4DB2-BD59-A6C34878D82A}">
                    <a16:rowId xmlns:a16="http://schemas.microsoft.com/office/drawing/2014/main" val="10000"/>
                  </a:ext>
                </a:extLst>
              </a:tr>
              <a:tr h="749300">
                <a:tc>
                  <a:txBody>
                    <a:bodyPr/>
                    <a:lstStyle/>
                    <a:p>
                      <a:r>
                        <a:rPr lang="en-US" sz="2000" dirty="0"/>
                        <a:t>BlueCross</a:t>
                      </a:r>
                      <a:r>
                        <a:rPr lang="en-US" sz="2000" baseline="0" dirty="0"/>
                        <a:t> BlueShield of New Mexico</a:t>
                      </a:r>
                      <a:endParaRPr lang="en-US" sz="2000" dirty="0"/>
                    </a:p>
                  </a:txBody>
                  <a:tcPr/>
                </a:tc>
                <a:tc>
                  <a:txBody>
                    <a:bodyPr/>
                    <a:lstStyle/>
                    <a:p>
                      <a:r>
                        <a:rPr lang="en-US" sz="2000" dirty="0"/>
                        <a:t>(866) 689-1523</a:t>
                      </a:r>
                    </a:p>
                  </a:txBody>
                  <a:tcPr/>
                </a:tc>
                <a:tc>
                  <a:txBody>
                    <a:bodyPr/>
                    <a:lstStyle/>
                    <a:p>
                      <a:r>
                        <a:rPr lang="en-US" sz="2000" dirty="0">
                          <a:hlinkClick r:id="rId3"/>
                        </a:rPr>
                        <a:t>www.bcbsnm.com/community-centennial/</a:t>
                      </a:r>
                      <a:endParaRPr lang="en-US" sz="2000" dirty="0"/>
                    </a:p>
                  </a:txBody>
                  <a:tcPr/>
                </a:tc>
                <a:extLst>
                  <a:ext uri="{0D108BD9-81ED-4DB2-BD59-A6C34878D82A}">
                    <a16:rowId xmlns:a16="http://schemas.microsoft.com/office/drawing/2014/main" val="10001"/>
                  </a:ext>
                </a:extLst>
              </a:tr>
              <a:tr h="646439">
                <a:tc>
                  <a:txBody>
                    <a:bodyPr/>
                    <a:lstStyle/>
                    <a:p>
                      <a:r>
                        <a:rPr lang="en-US" sz="2000" dirty="0"/>
                        <a:t>Presbyterian</a:t>
                      </a:r>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p>
                      <a:endParaRPr lang="en-US" dirty="0"/>
                    </a:p>
                  </a:txBody>
                  <a:tcPr/>
                </a:tc>
                <a:tc>
                  <a:txBody>
                    <a:bodyPr/>
                    <a:lstStyle/>
                    <a:p>
                      <a:r>
                        <a:rPr lang="en-US" sz="2000" dirty="0">
                          <a:hlinkClick r:id="rId4"/>
                        </a:rPr>
                        <a:t>www.phs.org</a:t>
                      </a:r>
                      <a:endParaRPr lang="en-US" sz="2000" dirty="0"/>
                    </a:p>
                  </a:txBody>
                  <a:tcPr/>
                </a:tc>
                <a:extLst>
                  <a:ext uri="{0D108BD9-81ED-4DB2-BD59-A6C34878D82A}">
                    <a16:rowId xmlns:a16="http://schemas.microsoft.com/office/drawing/2014/main" val="10002"/>
                  </a:ext>
                </a:extLst>
              </a:tr>
              <a:tr h="423517">
                <a:tc>
                  <a:txBody>
                    <a:bodyPr/>
                    <a:lstStyle/>
                    <a:p>
                      <a:r>
                        <a:rPr lang="en-US" sz="2000" dirty="0"/>
                        <a:t>Western Sky</a:t>
                      </a:r>
                      <a:r>
                        <a:rPr lang="en-US" sz="2000" baseline="0" dirty="0"/>
                        <a:t> Community Care</a:t>
                      </a:r>
                      <a:endParaRPr lang="en-US" sz="2000" dirty="0"/>
                    </a:p>
                  </a:txBody>
                  <a:tcPr/>
                </a:tc>
                <a:tc>
                  <a:txBody>
                    <a:bodyPr/>
                    <a:lstStyle/>
                    <a:p>
                      <a:r>
                        <a:rPr lang="en-US" sz="2000" dirty="0"/>
                        <a:t>(844) 543-8996</a:t>
                      </a:r>
                    </a:p>
                  </a:txBody>
                  <a:tcPr/>
                </a:tc>
                <a:tc>
                  <a:txBody>
                    <a:bodyPr/>
                    <a:lstStyle/>
                    <a:p>
                      <a:r>
                        <a:rPr lang="en-US" sz="2000" dirty="0">
                          <a:hlinkClick r:id="rId5"/>
                        </a:rPr>
                        <a:t>www.westernskycommunitycare.com</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566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3" r="-6393" b="9635"/>
          <a:stretch/>
        </p:blipFill>
        <p:spPr bwMode="auto">
          <a:xfrm>
            <a:off x="10241280" y="3421654"/>
            <a:ext cx="411480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450830"/>
            <a:ext cx="9003267" cy="491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987739" y="5546629"/>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3288235"/>
            <a:ext cx="9534525" cy="4203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755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a:t>Please click on the specialty being requested </a:t>
            </a:r>
          </a:p>
          <a:p>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1" y="3493479"/>
            <a:ext cx="9544050" cy="3767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1015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Please take note of your Reference Number. This will be the number you use to retrieve the application later.</a:t>
            </a:r>
          </a:p>
        </p:txBody>
      </p:sp>
      <p:pic>
        <p:nvPicPr>
          <p:cNvPr id="4" name="Picture 3"/>
          <p:cNvPicPr>
            <a:picLocks noChangeAspect="1"/>
          </p:cNvPicPr>
          <p:nvPr/>
        </p:nvPicPr>
        <p:blipFill rotWithShape="1">
          <a:blip r:embed="rId2"/>
          <a:srcRect b="7949"/>
          <a:stretch/>
        </p:blipFill>
        <p:spPr>
          <a:xfrm>
            <a:off x="627888" y="2507672"/>
            <a:ext cx="8580952" cy="5597237"/>
          </a:xfrm>
          <a:prstGeom prst="rect">
            <a:avLst/>
          </a:prstGeom>
        </p:spPr>
      </p:pic>
    </p:spTree>
    <p:extLst>
      <p:ext uri="{BB962C8B-B14F-4D97-AF65-F5344CB8AC3E}">
        <p14:creationId xmlns:p14="http://schemas.microsoft.com/office/powerpoint/2010/main" val="288670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a:t>The provider’s name, NPI, Medicare Number (if applicable), and  a contact person is entered here.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2840309"/>
            <a:ext cx="9591675" cy="4612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38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611935"/>
            <a:ext cx="9553574" cy="41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20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a:t>Practice location address and mailing address are both required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1" y="2942845"/>
            <a:ext cx="9534525" cy="4503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042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082803"/>
            <a:ext cx="13754859" cy="5969380"/>
          </a:xfrm>
        </p:spPr>
        <p:txBody>
          <a:bodyPr/>
          <a:lstStyle/>
          <a:p>
            <a:pPr>
              <a:lnSpc>
                <a:spcPct val="100000"/>
              </a:lnSpc>
            </a:pPr>
            <a:r>
              <a:rPr lang="en-US" dirty="0"/>
              <a:t>The State issuing the professional license and the State in which the provider is practicing must match (with the exception of providers affiliating with IHS) </a:t>
            </a:r>
          </a:p>
          <a:p>
            <a:pPr>
              <a:lnSpc>
                <a:spcPct val="100000"/>
              </a:lnSpc>
            </a:pPr>
            <a:r>
              <a:rPr lang="en-US" b="1" i="1" dirty="0"/>
              <a:t>Note: </a:t>
            </a:r>
            <a:r>
              <a:rPr lang="en-US" i="1" dirty="0"/>
              <a:t>Telemedicine providers should submit professional license from their home state (not Telemedicine license alone)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3649069"/>
            <a:ext cx="9225528" cy="4432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141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Enter billing group information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5" y="2674961"/>
            <a:ext cx="9582150" cy="5145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974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4" y="2593074"/>
            <a:ext cx="9534525" cy="5500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664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Provider Enrollment Application</a:t>
            </a:r>
          </a:p>
        </p:txBody>
      </p:sp>
      <p:sp>
        <p:nvSpPr>
          <p:cNvPr id="4" name="Text Placeholder 3"/>
          <p:cNvSpPr>
            <a:spLocks noGrp="1"/>
          </p:cNvSpPr>
          <p:nvPr>
            <p:ph type="body" sz="quarter" idx="13"/>
          </p:nvPr>
        </p:nvSpPr>
        <p:spPr/>
        <p:txBody>
          <a:bodyPr/>
          <a:lstStyle/>
          <a:p>
            <a:endParaRPr lang="en-US" dirty="0"/>
          </a:p>
          <a:p>
            <a:endParaRPr lang="en-US" dirty="0"/>
          </a:p>
          <a:p>
            <a:endParaRPr lang="en-US" dirty="0"/>
          </a:p>
        </p:txBody>
      </p:sp>
      <p:sp>
        <p:nvSpPr>
          <p:cNvPr id="8" name="Text Placeholder 2"/>
          <p:cNvSpPr txBox="1">
            <a:spLocks/>
          </p:cNvSpPr>
          <p:nvPr/>
        </p:nvSpPr>
        <p:spPr>
          <a:xfrm>
            <a:off x="3399824" y="5246477"/>
            <a:ext cx="13542394" cy="6146800"/>
          </a:xfrm>
          <a:prstGeom prst="rect">
            <a:avLst/>
          </a:prstGeom>
        </p:spPr>
        <p:txBody>
          <a:bodyPr vert="horz" lIns="91371" tIns="45681" rIns="91371" bIns="45681"/>
          <a:lstStyle>
            <a:lvl1pPr marL="0" indent="0" algn="l" defTabSz="653110" rtl="0" eaLnBrk="1" latinLnBrk="0" hangingPunct="1">
              <a:lnSpc>
                <a:spcPct val="150000"/>
              </a:lnSpc>
              <a:spcBef>
                <a:spcPts val="0"/>
              </a:spcBef>
              <a:spcAft>
                <a:spcPts val="2400"/>
              </a:spcAft>
              <a:buFontTx/>
              <a:buNone/>
              <a:defRPr sz="2000" kern="1200">
                <a:solidFill>
                  <a:srgbClr val="141313"/>
                </a:solidFill>
                <a:latin typeface="+mn-lt"/>
                <a:ea typeface="+mn-ea"/>
                <a:cs typeface="+mn-cs"/>
              </a:defRPr>
            </a:lvl1pPr>
            <a:lvl2pPr marL="1061304" indent="-408194" algn="l" defTabSz="653110" rtl="0" eaLnBrk="1" latinLnBrk="0" hangingPunct="1">
              <a:spcBef>
                <a:spcPct val="20000"/>
              </a:spcBef>
              <a:buFontTx/>
              <a:buNone/>
              <a:defRPr sz="2000" kern="1200">
                <a:solidFill>
                  <a:srgbClr val="141313"/>
                </a:solidFill>
                <a:latin typeface="+mn-lt"/>
                <a:ea typeface="+mn-ea"/>
                <a:cs typeface="+mn-cs"/>
              </a:defRPr>
            </a:lvl2pPr>
            <a:lvl3pPr marL="1632776" indent="-326555" algn="l" defTabSz="653110" rtl="0" eaLnBrk="1" latinLnBrk="0" hangingPunct="1">
              <a:spcBef>
                <a:spcPct val="20000"/>
              </a:spcBef>
              <a:buFontTx/>
              <a:buNone/>
              <a:defRPr sz="2000" kern="1200">
                <a:solidFill>
                  <a:srgbClr val="141313"/>
                </a:solidFill>
                <a:latin typeface="+mn-lt"/>
                <a:ea typeface="+mn-ea"/>
                <a:cs typeface="+mn-cs"/>
              </a:defRPr>
            </a:lvl3pPr>
            <a:lvl4pPr marL="2285886" indent="-326555" algn="l" defTabSz="653110" rtl="0" eaLnBrk="1" latinLnBrk="0" hangingPunct="1">
              <a:spcBef>
                <a:spcPct val="20000"/>
              </a:spcBef>
              <a:buFontTx/>
              <a:buNone/>
              <a:defRPr sz="2000" kern="1200">
                <a:solidFill>
                  <a:srgbClr val="141313"/>
                </a:solidFill>
                <a:latin typeface="+mn-lt"/>
                <a:ea typeface="+mn-ea"/>
                <a:cs typeface="+mn-cs"/>
              </a:defRPr>
            </a:lvl4pPr>
            <a:lvl5pPr marL="2938996" indent="-326555" algn="l" defTabSz="653110" rtl="0" eaLnBrk="1" latinLnBrk="0" hangingPunct="1">
              <a:spcBef>
                <a:spcPct val="20000"/>
              </a:spcBef>
              <a:buFontTx/>
              <a:buNone/>
              <a:defRPr sz="2000" kern="1200">
                <a:solidFill>
                  <a:srgbClr val="141313"/>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i="1"/>
              <a:t>Attach proof of professional liability </a:t>
            </a:r>
          </a:p>
          <a:p>
            <a:endParaRPr lang="en-US" i="1"/>
          </a:p>
          <a:p>
            <a:endParaRPr lang="en-US" i="1" dirty="0"/>
          </a:p>
        </p:txBody>
      </p:sp>
      <p:sp>
        <p:nvSpPr>
          <p:cNvPr id="5" name="TextBox 4"/>
          <p:cNvSpPr txBox="1"/>
          <p:nvPr/>
        </p:nvSpPr>
        <p:spPr>
          <a:xfrm>
            <a:off x="698501" y="2392837"/>
            <a:ext cx="10769600" cy="400031"/>
          </a:xfrm>
          <a:prstGeom prst="rect">
            <a:avLst/>
          </a:prstGeom>
          <a:noFill/>
        </p:spPr>
        <p:txBody>
          <a:bodyPr wrap="square" lIns="91371" tIns="45681" rIns="91371" bIns="45681" rtlCol="0">
            <a:spAutoFit/>
          </a:bodyPr>
          <a:lstStyle/>
          <a:p>
            <a:r>
              <a:rPr lang="en-US" sz="2000" dirty="0"/>
              <a:t>Attach proof of professional liability if applicable</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6" y="3100173"/>
            <a:ext cx="8445499" cy="496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made</a:t>
            </a:r>
          </a:p>
          <a:p>
            <a:pPr marL="342626" indent="-342626">
              <a:buFont typeface="Arial" panose="020B0604020202020204" pitchFamily="34" charset="0"/>
              <a:buChar char="•"/>
            </a:pPr>
            <a:r>
              <a:rPr lang="en-US" dirty="0"/>
              <a:t>Select either: </a:t>
            </a:r>
          </a:p>
          <a:p>
            <a:pPr marL="1403084" lvl="1" indent="-342626">
              <a:buFont typeface="Arial" panose="020B0604020202020204" pitchFamily="34" charset="0"/>
              <a:buChar char="•"/>
            </a:pPr>
            <a:r>
              <a:rPr lang="en-US" dirty="0"/>
              <a:t>Fee-For-Service (FFS) and Managed Care Organization (MCO) network or Fee-For-Service (FFS) only. </a:t>
            </a:r>
          </a:p>
          <a:p>
            <a:pPr marL="1403084" lvl="1" indent="-342626">
              <a:buFont typeface="Arial" panose="020B0604020202020204" pitchFamily="34" charset="0"/>
              <a:buChar char="•"/>
            </a:pPr>
            <a:r>
              <a:rPr lang="en-US" dirty="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a:p>
          <a:p>
            <a:pPr marL="342626" indent="-342626">
              <a:buFont typeface="Arial" panose="020B0604020202020204" pitchFamily="34" charset="0"/>
              <a:buChar char="•"/>
            </a:pPr>
            <a:r>
              <a:rPr lang="en-US" dirty="0"/>
              <a:t>Click on “initial enrollment” and “continue”</a:t>
            </a:r>
          </a:p>
          <a:p>
            <a:endParaRPr lang="en-US" i="1" dirty="0"/>
          </a:p>
          <a:p>
            <a:endParaRPr lang="en-US" b="1" i="1" dirty="0"/>
          </a:p>
        </p:txBody>
      </p:sp>
    </p:spTree>
    <p:extLst>
      <p:ext uri="{BB962C8B-B14F-4D97-AF65-F5344CB8AC3E}">
        <p14:creationId xmlns:p14="http://schemas.microsoft.com/office/powerpoint/2010/main" val="940369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a:t>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520" r="571" b="9215"/>
          <a:stretch/>
        </p:blipFill>
        <p:spPr bwMode="auto">
          <a:xfrm>
            <a:off x="10050885" y="3421654"/>
            <a:ext cx="3840480" cy="1920240"/>
          </a:xfrm>
          <a:prstGeom prst="rect">
            <a:avLst/>
          </a:prstGeom>
          <a:solidFill>
            <a:schemeClr val="accent1"/>
          </a:solidFill>
          <a:ln w="9525">
            <a:solidFill>
              <a:schemeClr val="tx1"/>
            </a:solid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1" y="2364829"/>
            <a:ext cx="8825485" cy="549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028070" y="4200276"/>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72428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594893"/>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3288235"/>
            <a:ext cx="9534525" cy="4203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541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80441"/>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a:t>Click on the specialty being requested </a:t>
            </a:r>
          </a:p>
          <a:p>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53" y="3493479"/>
            <a:ext cx="9544050" cy="3767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5842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Take note of your Reference Number. This will be the number you use to retrieve the application later.</a:t>
            </a:r>
          </a:p>
        </p:txBody>
      </p:sp>
      <p:pic>
        <p:nvPicPr>
          <p:cNvPr id="4" name="Picture 3"/>
          <p:cNvPicPr>
            <a:picLocks noChangeAspect="1"/>
          </p:cNvPicPr>
          <p:nvPr/>
        </p:nvPicPr>
        <p:blipFill rotWithShape="1">
          <a:blip r:embed="rId2"/>
          <a:srcRect b="7471"/>
          <a:stretch/>
        </p:blipFill>
        <p:spPr>
          <a:xfrm>
            <a:off x="645390" y="2563091"/>
            <a:ext cx="8580952" cy="5510093"/>
          </a:xfrm>
          <a:prstGeom prst="rect">
            <a:avLst/>
          </a:prstGeom>
        </p:spPr>
      </p:pic>
    </p:spTree>
    <p:extLst>
      <p:ext uri="{BB962C8B-B14F-4D97-AF65-F5344CB8AC3E}">
        <p14:creationId xmlns:p14="http://schemas.microsoft.com/office/powerpoint/2010/main" val="1021260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lnSpc>
                <a:spcPct val="100000"/>
              </a:lnSpc>
              <a:buFont typeface="Arial" panose="020B0604020202020204" pitchFamily="34" charset="0"/>
              <a:buChar char="•"/>
            </a:pPr>
            <a:r>
              <a:rPr lang="en-US" dirty="0"/>
              <a:t>If services are provided in NM, a CRS number is needed</a:t>
            </a:r>
          </a:p>
          <a:p>
            <a:pPr marL="342626" indent="-342626">
              <a:lnSpc>
                <a:spcPct val="100000"/>
              </a:lnSpc>
              <a:buFont typeface="Arial" panose="020B0604020202020204" pitchFamily="34" charset="0"/>
              <a:buChar char="•"/>
            </a:pPr>
            <a:r>
              <a:rPr lang="en-US" dirty="0"/>
              <a:t>Only one type of tax identification number can be added to this page (either Employer Identification Number or Social Security Number, not both)</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3330053"/>
            <a:ext cx="9591675" cy="462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33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a:t>Practice location address, mailing and billing address are required</a:t>
            </a:r>
          </a:p>
          <a:p>
            <a:endParaRPr lang="en-US" i="1" dirty="0"/>
          </a:p>
          <a:p>
            <a:endParaRPr lang="en-US" i="1" dirty="0"/>
          </a:p>
        </p:txBody>
      </p:sp>
      <p:pic>
        <p:nvPicPr>
          <p:cNvPr id="6146" name="Picture 5"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8" y="2660627"/>
            <a:ext cx="4097680" cy="510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5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business name or individual name</a:t>
            </a:r>
          </a:p>
          <a:p>
            <a:r>
              <a:rPr lang="en-US" b="1" i="1" dirty="0"/>
              <a:t>Note:</a:t>
            </a:r>
            <a:r>
              <a:rPr lang="en-US" i="1" dirty="0"/>
              <a:t> Type 1 NPIs are assigned to individual providers, and Type 2 NPIs are assigned to organizational providers</a:t>
            </a:r>
          </a:p>
          <a:p>
            <a:pPr>
              <a:lnSpc>
                <a:spcPct val="100000"/>
              </a:lnSpc>
            </a:pPr>
            <a:endParaRPr lang="en-US" b="1" i="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4" y="3411945"/>
            <a:ext cx="9311102" cy="4700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8977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309"/>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18"/>
            <a:ext cx="13542394" cy="5965967"/>
          </a:xfrm>
        </p:spPr>
        <p:txBody>
          <a:bodyPr/>
          <a:lstStyle/>
          <a:p>
            <a:r>
              <a:rPr lang="en-US" dirty="0"/>
              <a:t>Select and upload attachments that pertain to your provider type and specialty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691322"/>
            <a:ext cx="748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9013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any/all providers that are rendering services for your group</a:t>
            </a:r>
          </a:p>
          <a:p>
            <a:endParaRPr lang="en-US" b="1"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926047"/>
            <a:ext cx="9534525" cy="481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883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593074"/>
            <a:ext cx="9534525" cy="5500048"/>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1256407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3492499" y="5246129"/>
            <a:ext cx="13542394" cy="6146800"/>
          </a:xfrm>
        </p:spPr>
        <p:txBody>
          <a:bodyPr/>
          <a:lstStyle/>
          <a:p>
            <a:r>
              <a:rPr lang="en-US" i="1" dirty="0"/>
              <a:t>Attach proof of professional liability </a:t>
            </a:r>
          </a:p>
          <a:p>
            <a:endParaRPr lang="en-US" i="1" dirty="0"/>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3012516"/>
            <a:ext cx="6688138" cy="5026822"/>
          </a:xfrm>
          <a:prstGeom prst="rect">
            <a:avLst/>
          </a:prstGeom>
          <a:solidFill>
            <a:schemeClr val="accent1"/>
          </a:solidFill>
          <a:ln w="9525">
            <a:solidFill>
              <a:srgbClr val="000000"/>
            </a:solidFill>
            <a:miter lim="800000"/>
            <a:headEnd/>
            <a:tailEnd/>
          </a:ln>
        </p:spPr>
      </p:pic>
      <p:sp>
        <p:nvSpPr>
          <p:cNvPr id="4" name="TextBox 3"/>
          <p:cNvSpPr txBox="1"/>
          <p:nvPr/>
        </p:nvSpPr>
        <p:spPr>
          <a:xfrm>
            <a:off x="1155699" y="2260233"/>
            <a:ext cx="8496301" cy="800140"/>
          </a:xfrm>
          <a:prstGeom prst="rect">
            <a:avLst/>
          </a:prstGeom>
          <a:noFill/>
        </p:spPr>
        <p:txBody>
          <a:bodyPr wrap="square" lIns="91371" tIns="45681" rIns="91371" bIns="45681" rtlCol="0">
            <a:spAutoFit/>
          </a:bodyPr>
          <a:lstStyle/>
          <a:p>
            <a:r>
              <a:rPr lang="en-US" sz="2000" dirty="0"/>
              <a:t>Attach proof of professional liability if applicable</a:t>
            </a:r>
          </a:p>
          <a:p>
            <a:endParaRPr lang="en-US" dirty="0"/>
          </a:p>
        </p:txBody>
      </p:sp>
    </p:spTree>
    <p:extLst>
      <p:ext uri="{BB962C8B-B14F-4D97-AF65-F5344CB8AC3E}">
        <p14:creationId xmlns:p14="http://schemas.microsoft.com/office/powerpoint/2010/main" val="979756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p:txBody>
          <a:bodyPr/>
          <a:lstStyle/>
          <a:p>
            <a:r>
              <a:rPr lang="en-US" dirty="0"/>
              <a:t>All Managing Employees must be disclosed</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4" y="2693876"/>
            <a:ext cx="9639301" cy="4790365"/>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2114322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5532652"/>
          </a:xfrm>
        </p:spPr>
        <p:txBody>
          <a:bodyPr/>
          <a:lstStyle/>
          <a:p>
            <a:r>
              <a:rPr lang="en-US" dirty="0"/>
              <a:t>Applicants must disclose any ownership of 5% or more  </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994928"/>
            <a:ext cx="7248525" cy="3993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101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4704" y="3059727"/>
            <a:ext cx="9417482" cy="2180492"/>
          </a:xfrm>
          <a:solidFill>
            <a:schemeClr val="bg1"/>
          </a:solidFill>
        </p:spPr>
        <p:txBody>
          <a:bodyPr/>
          <a:lstStyle/>
          <a:p>
            <a:pPr>
              <a:lnSpc>
                <a:spcPct val="150000"/>
              </a:lnSpc>
              <a:spcBef>
                <a:spcPts val="600"/>
              </a:spcBef>
              <a:spcAft>
                <a:spcPts val="600"/>
              </a:spcAft>
            </a:pPr>
            <a:r>
              <a:rPr lang="en-US" sz="3600" dirty="0"/>
              <a:t>Web Portal Application Submission Process – Continued for both MAD 312 and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04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8857"/>
            <a:ext cx="13581062" cy="643340"/>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968030"/>
          </a:xfrm>
        </p:spPr>
        <p:txBody>
          <a:bodyPr/>
          <a:lstStyle/>
          <a:p>
            <a:pPr>
              <a:lnSpc>
                <a:spcPct val="100000"/>
              </a:lnSpc>
            </a:pPr>
            <a:r>
              <a:rPr lang="en-US" dirty="0"/>
              <a:t>Any “</a:t>
            </a:r>
            <a:r>
              <a:rPr lang="en-US" b="1" dirty="0"/>
              <a:t>yes</a:t>
            </a:r>
            <a:r>
              <a:rPr lang="en-US" dirty="0"/>
              <a:t>” answers to questions require supporting documentation</a:t>
            </a:r>
          </a:p>
          <a:p>
            <a:pPr>
              <a:lnSpc>
                <a:spcPct val="100000"/>
              </a:lnSpc>
            </a:pPr>
            <a:r>
              <a:rPr lang="en-US" b="1" i="1" dirty="0"/>
              <a:t>Note: </a:t>
            </a:r>
            <a:r>
              <a:rPr lang="en-US" i="1" dirty="0"/>
              <a:t>If services were rendered to a Medicaid recipient before application approval, ensure dates on all attached documents (license, board cert, insurance) encompass all the Date(s) of Service and are valid for at least 30 days from application submission date. </a:t>
            </a:r>
          </a:p>
          <a:p>
            <a:endParaRPr lang="en-US"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0" y="3809540"/>
            <a:ext cx="9534525" cy="4024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83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l="2659" t="1" r="752" b="-631"/>
          <a:stretch/>
        </p:blipFill>
        <p:spPr>
          <a:xfrm>
            <a:off x="2194560" y="2266838"/>
            <a:ext cx="6400800" cy="5394960"/>
          </a:xfrm>
          <a:prstGeom prst="rect">
            <a:avLst/>
          </a:prstGeom>
          <a:ln>
            <a:solidFill>
              <a:schemeClr val="tx1"/>
            </a:solidFill>
          </a:ln>
        </p:spPr>
      </p:pic>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47"/>
            <a:ext cx="13581062" cy="629693"/>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764663"/>
          </a:xfrm>
        </p:spPr>
        <p:txBody>
          <a:bodyPr/>
          <a:lstStyle/>
          <a:p>
            <a:r>
              <a:rPr lang="en-US" dirty="0"/>
              <a:t>Any additional documentation as required by the provider type and specialty list should be uploaded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 y="2603066"/>
            <a:ext cx="9610725" cy="5349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6253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3235"/>
            <a:ext cx="13581062" cy="711580"/>
          </a:xfrm>
        </p:spPr>
        <p:txBody>
          <a:bodyPr/>
          <a:lstStyle/>
          <a:p>
            <a:r>
              <a:rPr lang="en-US" sz="3100" dirty="0"/>
              <a:t>Provider Enrollment Application </a:t>
            </a:r>
          </a:p>
        </p:txBody>
      </p:sp>
      <p:sp>
        <p:nvSpPr>
          <p:cNvPr id="3" name="Text Placeholder 2"/>
          <p:cNvSpPr>
            <a:spLocks noGrp="1"/>
          </p:cNvSpPr>
          <p:nvPr>
            <p:ph type="body" sz="quarter" idx="13"/>
          </p:nvPr>
        </p:nvSpPr>
        <p:spPr>
          <a:xfrm>
            <a:off x="520699" y="7710985"/>
            <a:ext cx="13542394" cy="177420"/>
          </a:xfrm>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27" y="2197292"/>
            <a:ext cx="9591675" cy="551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65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4335"/>
            <a:ext cx="13581062" cy="752522"/>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802"/>
            <a:ext cx="13542394" cy="5913438"/>
          </a:xfrm>
        </p:spPr>
        <p:txBody>
          <a:bodyPr/>
          <a:lstStyle/>
          <a:p>
            <a:r>
              <a:rPr lang="en-US" dirty="0"/>
              <a:t>Electronically sign here to acknowledge application is true and correct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5" y="2861831"/>
            <a:ext cx="9553574" cy="4993732"/>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3012703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5" y="1542198"/>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p:txBody>
          <a:bodyPr/>
          <a:lstStyle/>
          <a:p>
            <a:r>
              <a:rPr lang="en-US" b="1" i="1"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6" y="2673351"/>
            <a:ext cx="950595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26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3"/>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a:xfrm>
            <a:off x="341195" y="2082800"/>
            <a:ext cx="13721898" cy="5559946"/>
          </a:xfrm>
        </p:spPr>
        <p:txBody>
          <a:bodyPr/>
          <a:lstStyle/>
          <a:p>
            <a:r>
              <a:rPr lang="en-US" b="1" dirty="0">
                <a:solidFill>
                  <a:schemeClr val="accent6">
                    <a:lumMod val="75000"/>
                  </a:schemeClr>
                </a:solidFill>
              </a:rPr>
              <a:t>Congratulations! </a:t>
            </a:r>
            <a:r>
              <a:rPr lang="en-US" dirty="0"/>
              <a:t>Your application has been submitted. Be sure to keep your reference number, tracking number, and correspondence number. </a:t>
            </a:r>
          </a:p>
        </p:txBody>
      </p:sp>
      <p:pic>
        <p:nvPicPr>
          <p:cNvPr id="4" name="Picture 3"/>
          <p:cNvPicPr>
            <a:picLocks noChangeAspect="1"/>
          </p:cNvPicPr>
          <p:nvPr/>
        </p:nvPicPr>
        <p:blipFill>
          <a:blip r:embed="rId2"/>
          <a:stretch>
            <a:fillRect/>
          </a:stretch>
        </p:blipFill>
        <p:spPr>
          <a:xfrm>
            <a:off x="482031" y="3034382"/>
            <a:ext cx="10149640" cy="4608364"/>
          </a:xfrm>
          <a:prstGeom prst="rect">
            <a:avLst/>
          </a:prstGeom>
        </p:spPr>
      </p:pic>
    </p:spTree>
    <p:extLst>
      <p:ext uri="{BB962C8B-B14F-4D97-AF65-F5344CB8AC3E}">
        <p14:creationId xmlns:p14="http://schemas.microsoft.com/office/powerpoint/2010/main" val="1469457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55</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406647"/>
            <a:ext cx="12543155" cy="389530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section:</a:t>
            </a:r>
          </a:p>
          <a:p>
            <a:pPr marL="285521" indent="-285521" defTabSz="456834">
              <a:lnSpc>
                <a:spcPct val="170000"/>
              </a:lnSpc>
              <a:spcBef>
                <a:spcPts val="600"/>
              </a:spcBef>
              <a:spcAft>
                <a:spcPts val="600"/>
              </a:spcAft>
              <a:buFont typeface="Arial" panose="020B0604020202020204" pitchFamily="34" charset="0"/>
              <a:buChar char="•"/>
            </a:pPr>
            <a:r>
              <a:rPr lang="en-US" sz="1900" dirty="0"/>
              <a:t>If a provider left an application incomplete and did </a:t>
            </a:r>
            <a:r>
              <a:rPr lang="en-US" sz="1900" b="1" dirty="0"/>
              <a:t>NOT</a:t>
            </a:r>
            <a:r>
              <a:rPr lang="en-US" sz="1900" dirty="0"/>
              <a:t> submit it at all, you will have 90 days to </a:t>
            </a:r>
            <a:r>
              <a:rPr lang="en-US" sz="1900" b="1" dirty="0"/>
              <a:t>recall </a:t>
            </a:r>
            <a:r>
              <a:rPr lang="en-US" sz="1900" dirty="0"/>
              <a:t>the application, complete it, and submit via the portal.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600" dirty="0"/>
              <a:t>If you forgot your reference number, enter your email and click submit.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822960" y="4023360"/>
            <a:ext cx="676656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914400" y="5852160"/>
            <a:ext cx="6675120" cy="1005840"/>
          </a:xfrm>
          <a:prstGeom prst="rect">
            <a:avLst/>
          </a:prstGeom>
          <a:ln>
            <a:solidFill>
              <a:schemeClr val="tx1"/>
            </a:solidFill>
          </a:ln>
        </p:spPr>
      </p:pic>
    </p:spTree>
    <p:extLst>
      <p:ext uri="{BB962C8B-B14F-4D97-AF65-F5344CB8AC3E}">
        <p14:creationId xmlns:p14="http://schemas.microsoft.com/office/powerpoint/2010/main" val="3298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Application Tips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57</a:t>
            </a:fld>
            <a:endParaRPr lang="en-US" dirty="0"/>
          </a:p>
        </p:txBody>
      </p:sp>
      <p:sp>
        <p:nvSpPr>
          <p:cNvPr id="9" name="Rectangle 2"/>
          <p:cNvSpPr>
            <a:spLocks noGrp="1" noChangeArrowheads="1"/>
          </p:cNvSpPr>
          <p:nvPr>
            <p:ph type="title"/>
          </p:nvPr>
        </p:nvSpPr>
        <p:spPr>
          <a:xfrm>
            <a:off x="625476" y="1616801"/>
            <a:ext cx="12604750" cy="725488"/>
          </a:xfrm>
          <a:noFill/>
        </p:spPr>
        <p:txBody>
          <a:bodyPr/>
          <a:lstStyle/>
          <a:p>
            <a:r>
              <a:rPr lang="en-US" sz="3100" dirty="0"/>
              <a:t>Provider Enrollment Applications Top Errors</a:t>
            </a:r>
          </a:p>
        </p:txBody>
      </p:sp>
      <p:sp>
        <p:nvSpPr>
          <p:cNvPr id="10" name="Rectangle 3"/>
          <p:cNvSpPr txBox="1">
            <a:spLocks noChangeArrowheads="1"/>
          </p:cNvSpPr>
          <p:nvPr/>
        </p:nvSpPr>
        <p:spPr bwMode="auto">
          <a:xfrm>
            <a:off x="625475" y="2164536"/>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1900" b="1" dirty="0">
                <a:solidFill>
                  <a:schemeClr val="accent6">
                    <a:lumMod val="75000"/>
                  </a:schemeClr>
                </a:solidFill>
              </a:rPr>
              <a:t>Expired License or Insurance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To ensure processing is not delayed, validate that the license or Certificate of Insurance (COI) expiration dates is greater than 30 calendar days from the day Conduent receives your application. </a:t>
            </a:r>
          </a:p>
          <a:p>
            <a:pPr>
              <a:lnSpc>
                <a:spcPct val="150000"/>
              </a:lnSpc>
            </a:pPr>
            <a:endParaRPr lang="en-US" sz="1900" dirty="0"/>
          </a:p>
          <a:p>
            <a:pPr>
              <a:lnSpc>
                <a:spcPct val="150000"/>
              </a:lnSpc>
            </a:pPr>
            <a:r>
              <a:rPr lang="en-US" sz="1900" b="1" dirty="0">
                <a:solidFill>
                  <a:schemeClr val="accent6">
                    <a:lumMod val="75000"/>
                  </a:schemeClr>
                </a:solidFill>
              </a:rPr>
              <a:t>Incorrect National Provider Identification Number (NPI) </a:t>
            </a:r>
          </a:p>
          <a:p>
            <a:pPr>
              <a:lnSpc>
                <a:spcPct val="150000"/>
              </a:lnSpc>
            </a:pPr>
            <a:endParaRPr lang="en-US" sz="1900" dirty="0"/>
          </a:p>
          <a:p>
            <a:pPr>
              <a:lnSpc>
                <a:spcPct val="150000"/>
              </a:lnSpc>
            </a:pPr>
            <a:r>
              <a:rPr lang="en-US" sz="1900" b="1" dirty="0">
                <a:solidFill>
                  <a:schemeClr val="accent6">
                    <a:lumMod val="75000"/>
                  </a:schemeClr>
                </a:solidFill>
              </a:rPr>
              <a:t>Note: </a:t>
            </a:r>
            <a:r>
              <a:rPr lang="en-US" sz="1900" dirty="0"/>
              <a:t>Applications using a Social Security Number (SSN) need a Type 1 NPI, and applications using a Federal Employer Identification Number (FEIN) need a Type 2 NPI.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We recommend visiting the National Plan and Provider Enumeration System (NPPES) website to ensure the correct NPI is entered on the application. The NPPES website is listed directly below: </a:t>
            </a:r>
          </a:p>
          <a:p>
            <a:pPr>
              <a:lnSpc>
                <a:spcPct val="150000"/>
              </a:lnSpc>
            </a:pPr>
            <a:r>
              <a:rPr lang="en-US" sz="1900" dirty="0">
                <a:hlinkClick r:id="rId3"/>
              </a:rPr>
              <a:t>https://npiregistry.cms.hhs.gov/</a:t>
            </a:r>
            <a:r>
              <a:rPr lang="en-US" sz="19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Provider Enrollment Applications Top Errors </a:t>
            </a:r>
            <a:r>
              <a:rPr lang="en-US" sz="3100" i="1" dirty="0"/>
              <a:t>Continued</a:t>
            </a:r>
            <a:r>
              <a:rPr lang="en-US" sz="3100" dirty="0"/>
              <a:t> </a:t>
            </a:r>
          </a:p>
        </p:txBody>
      </p:sp>
      <p:sp>
        <p:nvSpPr>
          <p:cNvPr id="3" name="Text Placeholder 2"/>
          <p:cNvSpPr>
            <a:spLocks noGrp="1"/>
          </p:cNvSpPr>
          <p:nvPr>
            <p:ph type="body" sz="quarter" idx="13"/>
          </p:nvPr>
        </p:nvSpPr>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Return to Provider </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491709"/>
            <a:ext cx="10191005" cy="425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1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60</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61</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a:p>
        </p:txBody>
      </p:sp>
      <p:sp>
        <p:nvSpPr>
          <p:cNvPr id="8" name="Rectangle 3"/>
          <p:cNvSpPr txBox="1">
            <a:spLocks noChangeArrowheads="1"/>
          </p:cNvSpPr>
          <p:nvPr/>
        </p:nvSpPr>
        <p:spPr bwMode="auto">
          <a:xfrm>
            <a:off x="625475" y="2406667"/>
            <a:ext cx="4454525" cy="254635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Reopen and Resubmit Your Returned Application section:</a:t>
            </a:r>
          </a:p>
          <a:p>
            <a:pPr marL="285521" indent="-285521" defTabSz="456834">
              <a:lnSpc>
                <a:spcPct val="170000"/>
              </a:lnSpc>
              <a:spcBef>
                <a:spcPts val="600"/>
              </a:spcBef>
              <a:spcAft>
                <a:spcPts val="600"/>
              </a:spcAft>
              <a:buFont typeface="Arial" panose="020B0604020202020204" pitchFamily="34" charset="0"/>
              <a:buChar char="•"/>
            </a:pPr>
            <a:r>
              <a:rPr lang="en-US" sz="2000" dirty="0"/>
              <a:t>Have 6 months to </a:t>
            </a:r>
            <a:r>
              <a:rPr lang="en-US" sz="2000" b="1" dirty="0"/>
              <a:t>reopen </a:t>
            </a:r>
            <a:r>
              <a:rPr lang="en-US" sz="2000" dirty="0"/>
              <a:t>the application, make corrections and resubmit to us via the portal</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a:blip r:embed="rId3"/>
          <a:stretch>
            <a:fillRect/>
          </a:stretch>
        </p:blipFill>
        <p:spPr>
          <a:xfrm>
            <a:off x="5686937" y="2201048"/>
            <a:ext cx="7040522" cy="5810495"/>
          </a:xfrm>
          <a:prstGeom prst="rect">
            <a:avLst/>
          </a:prstGeom>
          <a:ln>
            <a:solidFill>
              <a:srgbClr val="000000"/>
            </a:solidFill>
          </a:ln>
        </p:spPr>
      </p:pic>
      <p:sp>
        <p:nvSpPr>
          <p:cNvPr id="3" name="Right Arrow 2"/>
          <p:cNvSpPr/>
          <p:nvPr/>
        </p:nvSpPr>
        <p:spPr>
          <a:xfrm>
            <a:off x="6203092" y="6969214"/>
            <a:ext cx="951470" cy="34599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FFFE"/>
              </a:solidFill>
            </a:endParaRPr>
          </a:p>
        </p:txBody>
      </p:sp>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defTabSz="456834">
              <a:lnSpc>
                <a:spcPct val="170000"/>
              </a:lnSpc>
              <a:spcBef>
                <a:spcPts val="600"/>
              </a:spcBef>
              <a:spcAft>
                <a:spcPts val="600"/>
              </a:spcAft>
            </a:pPr>
            <a:r>
              <a:rPr lang="en-US" sz="2000" dirty="0"/>
              <a:t>If a provider reopens their RTP application and does not resubmit during that session, you will have 90 days to resubmit that application using the </a:t>
            </a:r>
            <a:r>
              <a:rPr lang="en-US" sz="2000" b="1" dirty="0"/>
              <a:t>recall </a:t>
            </a:r>
            <a:r>
              <a:rPr lang="en-US" sz="2000" dirty="0"/>
              <a:t>option.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71" y="4313081"/>
            <a:ext cx="6781800" cy="1019176"/>
          </a:xfrm>
          <a:prstGeom prst="rect">
            <a:avLst/>
          </a:prstGeom>
          <a:solidFill>
            <a:schemeClr val="accent1"/>
          </a:solidFill>
          <a:ln w="9525">
            <a:solidFill>
              <a:srgbClr val="000000"/>
            </a:solidFill>
            <a:miter lim="800000"/>
            <a:headEnd/>
            <a:tailEnd/>
          </a:ln>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64</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a:p>
        </p:txBody>
      </p:sp>
      <p:sp>
        <p:nvSpPr>
          <p:cNvPr id="10" name="Rectangle 3"/>
          <p:cNvSpPr txBox="1">
            <a:spLocks noChangeArrowheads="1"/>
          </p:cNvSpPr>
          <p:nvPr/>
        </p:nvSpPr>
        <p:spPr bwMode="auto">
          <a:xfrm>
            <a:off x="687072" y="2320625"/>
            <a:ext cx="11428730"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re-verify the provider information we have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record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65</a:t>
            </a:fld>
            <a:endParaRPr lang="en-US" dirty="0"/>
          </a:p>
        </p:txBody>
      </p:sp>
      <p:sp>
        <p:nvSpPr>
          <p:cNvPr id="9" name="Rectangle 2"/>
          <p:cNvSpPr>
            <a:spLocks noGrp="1" noChangeArrowheads="1"/>
          </p:cNvSpPr>
          <p:nvPr>
            <p:ph type="title"/>
          </p:nvPr>
        </p:nvSpPr>
        <p:spPr>
          <a:xfrm>
            <a:off x="625476" y="1615811"/>
            <a:ext cx="12604750" cy="725488"/>
          </a:xfrm>
          <a:noFill/>
        </p:spPr>
        <p:txBody>
          <a:bodyPr/>
          <a:lstStyle/>
          <a:p>
            <a:r>
              <a:rPr lang="en-US" sz="3100" dirty="0"/>
              <a:t>Turn Around Document (TAD)</a:t>
            </a:r>
          </a:p>
        </p:txBody>
      </p:sp>
      <p:sp>
        <p:nvSpPr>
          <p:cNvPr id="10" name="Rectangle 3"/>
          <p:cNvSpPr txBox="1">
            <a:spLocks noChangeArrowheads="1"/>
          </p:cNvSpPr>
          <p:nvPr/>
        </p:nvSpPr>
        <p:spPr bwMode="auto">
          <a:xfrm>
            <a:off x="625475" y="2320607"/>
            <a:ext cx="1254315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lvl="0"/>
            <a:r>
              <a:rPr lang="en-US" sz="2400" b="1" dirty="0"/>
              <a:t>Common Mistakes:</a:t>
            </a:r>
          </a:p>
          <a:p>
            <a:pPr marL="342626" indent="-342626">
              <a:buFont typeface="Arial" panose="020B0604020202020204" pitchFamily="34" charset="0"/>
              <a:buChar char="•"/>
            </a:pPr>
            <a:endParaRPr lang="en-US" sz="2000" b="1" dirty="0">
              <a:solidFill>
                <a:schemeClr val="accent6">
                  <a:lumMod val="75000"/>
                </a:schemeClr>
              </a:solidFill>
            </a:endParaRPr>
          </a:p>
          <a:p>
            <a:pPr marL="342626" indent="-342626">
              <a:buFont typeface="Arial" panose="020B0604020202020204" pitchFamily="34" charset="0"/>
              <a:buChar char="•"/>
            </a:pPr>
            <a:r>
              <a:rPr lang="en-US" sz="2000" b="1" dirty="0">
                <a:solidFill>
                  <a:schemeClr val="accent6">
                    <a:lumMod val="75000"/>
                  </a:schemeClr>
                </a:solidFill>
              </a:rPr>
              <a:t>Altering a document to match a different person/business </a:t>
            </a:r>
            <a:r>
              <a:rPr lang="en-US" sz="2000" dirty="0"/>
              <a:t>- The TAD belongs to the person/business it is printed for and is identified by the provider number/NPI.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Using white out or line out </a:t>
            </a:r>
            <a:r>
              <a:rPr lang="en-US" sz="2000" dirty="0"/>
              <a:t>- If a correction is required, strike a line through it and initial next to the correction.  </a:t>
            </a:r>
          </a:p>
          <a:p>
            <a:pPr lvl="0"/>
            <a:r>
              <a:rPr lang="en-US" sz="2000" dirty="0"/>
              <a:t> </a:t>
            </a:r>
          </a:p>
          <a:p>
            <a:pPr marL="342626" indent="-342626">
              <a:buFont typeface="Arial" panose="020B0604020202020204" pitchFamily="34" charset="0"/>
              <a:buChar char="•"/>
            </a:pPr>
            <a:r>
              <a:rPr lang="en-US" sz="2000" b="1" dirty="0">
                <a:solidFill>
                  <a:schemeClr val="accent6">
                    <a:lumMod val="75000"/>
                  </a:schemeClr>
                </a:solidFill>
              </a:rPr>
              <a:t>Missing or invalid signature </a:t>
            </a:r>
            <a:r>
              <a:rPr lang="en-US" sz="2000" dirty="0"/>
              <a:t>- Signature must be in </a:t>
            </a:r>
            <a:r>
              <a:rPr lang="en-US" sz="2000" dirty="0">
                <a:solidFill>
                  <a:schemeClr val="accent1"/>
                </a:solidFill>
              </a:rPr>
              <a:t>blue ink</a:t>
            </a:r>
            <a:r>
              <a:rPr lang="en-US" sz="2000" dirty="0"/>
              <a:t>.</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Missing initials </a:t>
            </a:r>
            <a:r>
              <a:rPr lang="en-US" sz="2000" dirty="0"/>
              <a:t>-  An initial next to the three disclosure questions is required.</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Faxing in a TAD </a:t>
            </a:r>
            <a:r>
              <a:rPr lang="en-US" sz="2000" dirty="0"/>
              <a:t>- Faxes are not accepted, only hard copies with original signature will be processed. </a:t>
            </a:r>
          </a:p>
          <a:p>
            <a:pPr lvl="1"/>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chemeClr val="accent6">
                  <a:lumMod val="75000"/>
                </a:schemeClr>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a:t>Update Requests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6" y="1614827"/>
            <a:ext cx="12604750" cy="725488"/>
          </a:xfrm>
          <a:noFill/>
        </p:spPr>
        <p:txBody>
          <a:bodyPr/>
          <a:lstStyle/>
          <a:p>
            <a:r>
              <a:rPr lang="en-US" sz="3100" dirty="0"/>
              <a:t>Update Requests</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dirty="0"/>
              <a:t>Providers may need to update demographic information after enrollment such as: </a:t>
            </a:r>
          </a:p>
          <a:p>
            <a:pPr marL="686840" lvl="2" indent="-342626">
              <a:lnSpc>
                <a:spcPct val="150000"/>
              </a:lnSpc>
              <a:buFont typeface="Arial" panose="020B0604020202020204" pitchFamily="34" charset="0"/>
              <a:buChar char="•"/>
            </a:pPr>
            <a:r>
              <a:rPr lang="en-US" sz="2000" dirty="0"/>
              <a:t>Change of address </a:t>
            </a:r>
          </a:p>
          <a:p>
            <a:pPr marL="686840" lvl="2" indent="-342626">
              <a:lnSpc>
                <a:spcPct val="150000"/>
              </a:lnSpc>
              <a:buFont typeface="Arial" panose="020B0604020202020204" pitchFamily="34" charset="0"/>
              <a:buChar char="•"/>
            </a:pPr>
            <a:r>
              <a:rPr lang="en-US" sz="2000" dirty="0"/>
              <a:t>Add or change an email or phone number</a:t>
            </a:r>
          </a:p>
          <a:p>
            <a:pPr marL="686840" lvl="2" indent="-342626">
              <a:lnSpc>
                <a:spcPct val="150000"/>
              </a:lnSpc>
              <a:buFont typeface="Arial" panose="020B0604020202020204" pitchFamily="34" charset="0"/>
              <a:buChar char="•"/>
            </a:pPr>
            <a:r>
              <a:rPr lang="en-US" sz="2000" dirty="0"/>
              <a:t>Add an NPI</a:t>
            </a:r>
          </a:p>
          <a:p>
            <a:pPr marL="686840" lvl="2" indent="-342626">
              <a:lnSpc>
                <a:spcPct val="150000"/>
              </a:lnSpc>
              <a:buFont typeface="Arial" panose="020B0604020202020204" pitchFamily="34" charset="0"/>
              <a:buChar char="•"/>
            </a:pPr>
            <a:r>
              <a:rPr lang="en-US" sz="2000" dirty="0"/>
              <a:t>Update licenses and certifications, affiliations, or enrollment status </a:t>
            </a:r>
          </a:p>
          <a:p>
            <a:pPr marL="686840" lvl="2" indent="-342626">
              <a:lnSpc>
                <a:spcPct val="150000"/>
              </a:lnSpc>
              <a:buFont typeface="Arial" panose="020B0604020202020204" pitchFamily="34" charset="0"/>
              <a:buChar char="•"/>
            </a:pPr>
            <a:endParaRPr lang="en-US" sz="2000" dirty="0"/>
          </a:p>
          <a:p>
            <a:pPr>
              <a:lnSpc>
                <a:spcPct val="160000"/>
              </a:lnSpc>
              <a:spcBef>
                <a:spcPts val="300"/>
              </a:spcBef>
              <a:spcAft>
                <a:spcPts val="300"/>
              </a:spcAft>
            </a:pPr>
            <a:r>
              <a:rPr lang="en-US" sz="2000" dirty="0"/>
              <a:t>Submit an update request form in the event of a change of ownership (NPI/Tax ID changes, sale or corporate restructure). </a:t>
            </a:r>
          </a:p>
          <a:p>
            <a:pPr>
              <a:lnSpc>
                <a:spcPct val="160000"/>
              </a:lnSpc>
              <a:spcBef>
                <a:spcPts val="300"/>
              </a:spcBef>
              <a:spcAft>
                <a:spcPts val="300"/>
              </a:spcAft>
            </a:pPr>
            <a:r>
              <a:rPr lang="en-US" sz="2000" dirty="0"/>
              <a:t>Provider Enrollment will contact the requestor if further information is needed. </a:t>
            </a:r>
          </a:p>
          <a:p>
            <a:pPr marL="686840" lvl="2" indent="-342626">
              <a:lnSpc>
                <a:spcPct val="150000"/>
              </a:lnSpc>
              <a:buFont typeface="Arial" panose="020B0604020202020204" pitchFamily="34" charset="0"/>
              <a:buChar char="•"/>
            </a:pPr>
            <a:endParaRPr lang="en-US" sz="19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59397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68</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Update Requests</a:t>
            </a:r>
            <a:endParaRPr lang="en-US" dirty="0"/>
          </a:p>
        </p:txBody>
      </p:sp>
      <p:sp>
        <p:nvSpPr>
          <p:cNvPr id="10" name="Rectangle 3"/>
          <p:cNvSpPr txBox="1">
            <a:spLocks noChangeArrowheads="1"/>
          </p:cNvSpPr>
          <p:nvPr/>
        </p:nvSpPr>
        <p:spPr bwMode="auto">
          <a:xfrm>
            <a:off x="625500" y="2333624"/>
            <a:ext cx="10139045" cy="3881825"/>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2000" dirty="0"/>
              <a:t>Update forms are found on the NM Medicaid Portal in the provider enrollment section and can be faxed to 505-246-9085.</a:t>
            </a:r>
          </a:p>
          <a:p>
            <a:pPr>
              <a:lnSpc>
                <a:spcPct val="160000"/>
              </a:lnSpc>
              <a:spcBef>
                <a:spcPts val="300"/>
              </a:spcBef>
              <a:spcAft>
                <a:spcPts val="300"/>
              </a:spcAft>
            </a:pPr>
            <a:r>
              <a:rPr lang="en-US" sz="1800" u="sng" dirty="0">
                <a:hlinkClick r:id="rId3"/>
              </a:rPr>
              <a:t>https://nmmedicaid.portal.conduent.com/static/ProviderInformation.htm#ProviderEnrollment</a:t>
            </a:r>
            <a:endParaRPr lang="en-US" sz="18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861" y="3849689"/>
            <a:ext cx="7700962" cy="4048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2302485" y="5526773"/>
            <a:ext cx="8361680" cy="1019908"/>
          </a:xfrm>
          <a:prstGeom prst="roundRect">
            <a:avLst/>
          </a:prstGeom>
          <a:solidFill>
            <a:schemeClr val="tx2">
              <a:alpha val="0"/>
            </a:schemeClr>
          </a:solid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91740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69</a:t>
            </a:fld>
            <a:endParaRPr lang="en-US" dirty="0"/>
          </a:p>
        </p:txBody>
      </p:sp>
      <p:sp>
        <p:nvSpPr>
          <p:cNvPr id="9" name="Rectangle 2"/>
          <p:cNvSpPr>
            <a:spLocks noGrp="1" noChangeArrowheads="1"/>
          </p:cNvSpPr>
          <p:nvPr>
            <p:ph type="title"/>
          </p:nvPr>
        </p:nvSpPr>
        <p:spPr>
          <a:xfrm>
            <a:off x="625476" y="1595118"/>
            <a:ext cx="12604750" cy="725488"/>
          </a:xfrm>
          <a:noFill/>
        </p:spPr>
        <p:txBody>
          <a:bodyPr/>
          <a:lstStyle/>
          <a:p>
            <a:r>
              <a:rPr lang="en-US" sz="3100" dirty="0"/>
              <a:t>Update Requests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50000"/>
              </a:lnSpc>
              <a:spcBef>
                <a:spcPts val="600"/>
              </a:spcBef>
              <a:spcAft>
                <a:spcPts val="600"/>
              </a:spcAft>
            </a:pPr>
            <a:r>
              <a:rPr lang="en-US" sz="2000" b="1" dirty="0"/>
              <a:t>Common Mistakes: </a:t>
            </a:r>
            <a:endParaRPr lang="en-US" sz="2000" b="1" dirty="0">
              <a:solidFill>
                <a:schemeClr val="accent6">
                  <a:lumMod val="75000"/>
                </a:schemeClr>
              </a:solidFill>
            </a:endParaRPr>
          </a:p>
          <a:p>
            <a:pPr defTabSz="456834">
              <a:lnSpc>
                <a:spcPct val="150000"/>
              </a:lnSpc>
              <a:spcBef>
                <a:spcPts val="600"/>
              </a:spcBef>
              <a:spcAft>
                <a:spcPts val="600"/>
              </a:spcAft>
            </a:pPr>
            <a:r>
              <a:rPr lang="en-US" sz="2000" b="1" dirty="0">
                <a:solidFill>
                  <a:schemeClr val="accent6">
                    <a:lumMod val="75000"/>
                  </a:schemeClr>
                </a:solidFill>
              </a:rPr>
              <a:t>Submitting an application to cross reference an active provider to a group </a:t>
            </a:r>
            <a:r>
              <a:rPr lang="en-US" sz="2000" b="1" dirty="0"/>
              <a:t>– </a:t>
            </a:r>
            <a:r>
              <a:rPr lang="en-US" sz="2000" dirty="0"/>
              <a:t>An</a:t>
            </a:r>
            <a:r>
              <a:rPr lang="en-US" sz="2000" b="1" dirty="0"/>
              <a:t> </a:t>
            </a:r>
            <a:r>
              <a:rPr lang="en-US" sz="2000" dirty="0"/>
              <a:t>update form, rather than an application, should be submitted for cross referencing active providers. Conduent encourages providers to use the Provider Search function on the Web Portal to verify if the provider is active. </a:t>
            </a:r>
          </a:p>
          <a:p>
            <a:pPr defTabSz="456834">
              <a:lnSpc>
                <a:spcPct val="150000"/>
              </a:lnSpc>
              <a:spcBef>
                <a:spcPts val="600"/>
              </a:spcBef>
              <a:spcAft>
                <a:spcPts val="600"/>
              </a:spcAft>
            </a:pPr>
            <a:r>
              <a:rPr lang="en-US" sz="2000" b="1" dirty="0">
                <a:solidFill>
                  <a:schemeClr val="accent6">
                    <a:lumMod val="75000"/>
                  </a:schemeClr>
                </a:solidFill>
              </a:rPr>
              <a:t>Missing Provider information </a:t>
            </a:r>
            <a:r>
              <a:rPr lang="en-US" sz="2000" b="1" dirty="0"/>
              <a:t>- </a:t>
            </a:r>
            <a:r>
              <a:rPr lang="en-US" sz="2000" dirty="0"/>
              <a:t>Include provider numbers or NPIs on all correspondence.  </a:t>
            </a:r>
          </a:p>
          <a:p>
            <a:pPr defTabSz="456834">
              <a:lnSpc>
                <a:spcPct val="150000"/>
              </a:lnSpc>
              <a:spcBef>
                <a:spcPts val="600"/>
              </a:spcBef>
              <a:spcAft>
                <a:spcPts val="600"/>
              </a:spcAft>
            </a:pPr>
            <a:endParaRPr lang="en-US" sz="2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96453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338386"/>
            <a:ext cx="65055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70</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br>
              <a:rPr lang="en-US" sz="2400" dirty="0">
                <a:solidFill>
                  <a:prstClr val="black"/>
                </a:solidFill>
              </a:rPr>
            </a:b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71</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Human Services Department  </a:t>
            </a:r>
            <a:r>
              <a:rPr lang="en-US" sz="1100" dirty="0"/>
              <a:t>– </a:t>
            </a:r>
            <a:r>
              <a:rPr lang="en-US" sz="1100" dirty="0">
                <a:hlinkClick r:id="rId4"/>
              </a:rPr>
              <a:t>http://www.hsd.state.nm.us/mad/</a:t>
            </a:r>
            <a:endParaRPr lang="en-US" sz="1100" dirty="0"/>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Center (CCSC) Helpdesk</a:t>
            </a:r>
            <a:r>
              <a:rPr lang="en-US" sz="1100" dirty="0"/>
              <a:t>– (800) 299 - 7304. </a:t>
            </a:r>
          </a:p>
          <a:p>
            <a:r>
              <a:rPr lang="en-US" sz="1100" dirty="0"/>
              <a:t>Claim Status, Eligibility, Prior Authorization, Medicaid Updates</a:t>
            </a:r>
          </a:p>
          <a:p>
            <a:endParaRPr lang="en-US" sz="1100" dirty="0"/>
          </a:p>
          <a:p>
            <a:r>
              <a:rPr lang="en-US" sz="1100" b="1" dirty="0"/>
              <a:t>Consolidated Customer Service Center (CCSC) Helpdesk </a:t>
            </a:r>
            <a:r>
              <a:rPr lang="en-US" sz="1100" dirty="0"/>
              <a:t>– </a:t>
            </a:r>
            <a:r>
              <a:rPr lang="en-US" sz="1100" dirty="0">
                <a:hlinkClick r:id="rId6"/>
              </a:rPr>
              <a:t>NM.Providers@state.nm.us </a:t>
            </a:r>
            <a:endParaRPr lang="en-US" sz="1100" dirty="0"/>
          </a:p>
          <a:p>
            <a:r>
              <a:rPr lang="en-US" sz="1100" dirty="0"/>
              <a:t>Claim research assistance, general Medicaid inquiries, Provider Enrollment Applications, Forms &amp; Instructions</a:t>
            </a:r>
          </a:p>
          <a:p>
            <a:endParaRPr lang="en-US" sz="1100" dirty="0"/>
          </a:p>
          <a:p>
            <a:r>
              <a:rPr lang="en-US" sz="1100" b="1" dirty="0"/>
              <a:t>HIPAA Helpdesk </a:t>
            </a:r>
            <a:r>
              <a:rPr lang="en-US" sz="1100" dirty="0"/>
              <a:t>– </a:t>
            </a:r>
            <a:r>
              <a:rPr lang="en-US" sz="1100" dirty="0">
                <a:hlinkClick r:id="rId7"/>
              </a:rPr>
              <a:t>HIPAA.desknm@state.nm.us</a:t>
            </a:r>
            <a:endParaRPr lang="en-US" sz="1100" dirty="0"/>
          </a:p>
          <a:p>
            <a:r>
              <a:rPr lang="en-US" sz="1100" dirty="0"/>
              <a:t>Assistance on NM Web Portal, EDI inquiries, and Online Claim Submission with DDE (Direct Data Entry)</a:t>
            </a:r>
          </a:p>
          <a:p>
            <a:endParaRPr lang="en-US" sz="1100" dirty="0"/>
          </a:p>
          <a:p>
            <a:r>
              <a:rPr lang="en-US" sz="1100" b="1" dirty="0"/>
              <a:t>Consolidated Customer Service Center (CCSC) Helpdesk </a:t>
            </a:r>
            <a:r>
              <a:rPr lang="en-US" sz="1100" dirty="0"/>
              <a:t>– (800) 283-4465</a:t>
            </a:r>
          </a:p>
          <a:p>
            <a:r>
              <a:rPr lang="en-US" sz="1100" dirty="0"/>
              <a:t>Eligibility inquiries, Fee-for-Service Replacement Medicaid Identification Card, Enroll or change a Managed Care Organization and Eligibility application status</a:t>
            </a:r>
          </a:p>
          <a:p>
            <a:endParaRPr lang="en-US" sz="1100" dirty="0"/>
          </a:p>
          <a:p>
            <a:r>
              <a:rPr lang="en-US" sz="1100" b="1" dirty="0"/>
              <a:t>Medical Assistance Division, Program Rules </a:t>
            </a:r>
            <a:r>
              <a:rPr lang="en-US" sz="1100" dirty="0"/>
              <a:t>– </a:t>
            </a:r>
            <a:r>
              <a:rPr lang="en-US" sz="1100" dirty="0">
                <a:hlinkClick r:id="rId8"/>
              </a:rPr>
              <a:t>http://www.hsd.state.nm.us/providers/rules-nm-administrative-code-.aspx</a:t>
            </a:r>
            <a:endParaRPr lang="en-US" sz="1100" dirty="0"/>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4" y="2408236"/>
            <a:ext cx="1042125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2612571" y="2532062"/>
            <a:ext cx="8403772" cy="459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11899</TotalTime>
  <Words>2926</Words>
  <Application>Microsoft Office PowerPoint</Application>
  <PresentationFormat>Custom</PresentationFormat>
  <Paragraphs>414</Paragraphs>
  <Slides>72</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Calibri</vt:lpstr>
      <vt:lpstr>Conduent_PPT_Template_White_6Jan</vt:lpstr>
      <vt:lpstr>Provider Enrollment Workshop</vt:lpstr>
      <vt:lpstr>Purpose</vt:lpstr>
      <vt:lpstr>Objectives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Provider Type &amp; Specialty List </vt:lpstr>
      <vt:lpstr>Online Provider Enrollment Features</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Enrollment Application</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Continued for both MAD 312 and MAD 335</vt:lpstr>
      <vt:lpstr>Provider Enrollment Application</vt:lpstr>
      <vt:lpstr>Provider Enrollment Application</vt:lpstr>
      <vt:lpstr>Provider Enrollment Application </vt:lpstr>
      <vt:lpstr>Provider Enrollment Application</vt:lpstr>
      <vt:lpstr>Provider Enrollment Application</vt:lpstr>
      <vt:lpstr>Provider Enrollment Application</vt:lpstr>
      <vt:lpstr>Provider Enrollment Application Initial Screen</vt:lpstr>
      <vt:lpstr>Application Tips</vt:lpstr>
      <vt:lpstr>Provider Enrollment Applications Top Errors</vt:lpstr>
      <vt:lpstr>Provider Enrollment Applications Top Errors Continued </vt:lpstr>
      <vt:lpstr>Return to Provider </vt:lpstr>
      <vt:lpstr>Return to Provider </vt:lpstr>
      <vt:lpstr>Return to Provider</vt:lpstr>
      <vt:lpstr>Return to Provider </vt:lpstr>
      <vt:lpstr>Turn Around Document (TAD)</vt:lpstr>
      <vt:lpstr>Turn Around Document (TAD)</vt:lpstr>
      <vt:lpstr>Turn Around Document (TAD)</vt:lpstr>
      <vt:lpstr>Update Requests</vt:lpstr>
      <vt:lpstr>Update Requests</vt:lpstr>
      <vt:lpstr>Update Requests</vt:lpstr>
      <vt:lpstr>Update Requests </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HARRIS, AMY L</cp:lastModifiedBy>
  <cp:revision>221</cp:revision>
  <dcterms:created xsi:type="dcterms:W3CDTF">2017-01-18T18:41:02Z</dcterms:created>
  <dcterms:modified xsi:type="dcterms:W3CDTF">2020-09-02T17:45:49Z</dcterms:modified>
</cp:coreProperties>
</file>